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34654556694" initials="3" lastIdx="2" clrIdx="0">
    <p:extLst>
      <p:ext uri="{19B8F6BF-5375-455C-9EA6-DF929625EA0E}">
        <p15:presenceInfo xmlns:p15="http://schemas.microsoft.com/office/powerpoint/2012/main" userId="247aaa090cfd54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07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28" autoAdjust="0"/>
    <p:restoredTop sz="94618" autoAdjust="0"/>
  </p:normalViewPr>
  <p:slideViewPr>
    <p:cSldViewPr>
      <p:cViewPr varScale="1">
        <p:scale>
          <a:sx n="109" d="100"/>
          <a:sy n="109" d="100"/>
        </p:scale>
        <p:origin x="19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dirty="0"/>
              <a:t>Producto interior bruto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ca-E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ln w="38100" cap="flat" cmpd="dbl" algn="ctr">
              <a:solidFill>
                <a:schemeClr val="accent1"/>
              </a:solidFill>
              <a:miter lim="800000"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a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Hoja1!$A$2:$A$13</c:f>
              <c:numCache>
                <c:formatCode>General</c:formatCode>
                <c:ptCount val="12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</c:numCache>
            </c:numRef>
          </c:cat>
          <c:val>
            <c:numRef>
              <c:f>Hoja1!$B$2:$B$13</c:f>
              <c:numCache>
                <c:formatCode>General</c:formatCode>
                <c:ptCount val="12"/>
                <c:pt idx="0">
                  <c:v>8338</c:v>
                </c:pt>
                <c:pt idx="1">
                  <c:v>9582</c:v>
                </c:pt>
                <c:pt idx="2">
                  <c:v>11178</c:v>
                </c:pt>
                <c:pt idx="3">
                  <c:v>12940</c:v>
                </c:pt>
                <c:pt idx="4">
                  <c:v>13678</c:v>
                </c:pt>
                <c:pt idx="5">
                  <c:v>17172</c:v>
                </c:pt>
                <c:pt idx="6">
                  <c:v>20263</c:v>
                </c:pt>
                <c:pt idx="7">
                  <c:v>22832</c:v>
                </c:pt>
                <c:pt idx="8">
                  <c:v>26075</c:v>
                </c:pt>
                <c:pt idx="9">
                  <c:v>29372</c:v>
                </c:pt>
                <c:pt idx="10">
                  <c:v>32156</c:v>
                </c:pt>
                <c:pt idx="11">
                  <c:v>35785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610-4997-BB91-E60FB8F1A5A9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Columna1</c:v>
                </c:pt>
              </c:strCache>
            </c:strRef>
          </c:tx>
          <c:spPr>
            <a:ln w="38100" cap="flat" cmpd="dbl" algn="ctr">
              <a:solidFill>
                <a:schemeClr val="accent2"/>
              </a:solidFill>
              <a:miter lim="800000"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a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Hoja1!$A$2:$A$13</c:f>
              <c:numCache>
                <c:formatCode>General</c:formatCode>
                <c:ptCount val="12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</c:numCache>
            </c:numRef>
          </c:cat>
          <c:val>
            <c:numRef>
              <c:f>Hoja1!$C$2:$C$13</c:f>
              <c:numCache>
                <c:formatCode>General</c:formatCode>
                <c:ptCount val="12"/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2610-4997-BB91-E60FB8F1A5A9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Columna2</c:v>
                </c:pt>
              </c:strCache>
            </c:strRef>
          </c:tx>
          <c:spPr>
            <a:ln w="38100" cap="flat" cmpd="dbl" algn="ctr">
              <a:solidFill>
                <a:schemeClr val="accent3"/>
              </a:solidFill>
              <a:miter lim="800000"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a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Hoja1!$A$2:$A$13</c:f>
              <c:numCache>
                <c:formatCode>General</c:formatCode>
                <c:ptCount val="12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</c:numCache>
            </c:numRef>
          </c:cat>
          <c:val>
            <c:numRef>
              <c:f>Hoja1!$D$2:$D$13</c:f>
              <c:numCache>
                <c:formatCode>General</c:formatCode>
                <c:ptCount val="12"/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2610-4997-BB91-E60FB8F1A5A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487001576"/>
        <c:axId val="486997656"/>
      </c:lineChart>
      <c:catAx>
        <c:axId val="487001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a-ES"/>
          </a:p>
        </c:txPr>
        <c:crossAx val="486997656"/>
        <c:crosses val="autoZero"/>
        <c:auto val="1"/>
        <c:lblAlgn val="ctr"/>
        <c:lblOffset val="100"/>
        <c:noMultiLvlLbl val="0"/>
      </c:catAx>
      <c:valAx>
        <c:axId val="486997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a-ES"/>
          </a:p>
        </c:txPr>
        <c:crossAx val="487001576"/>
        <c:crosses val="autoZero"/>
        <c:crossBetween val="between"/>
      </c:valAx>
      <c:sp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  <a:ln>
      <a:noFill/>
    </a:ln>
    <a:effectLst/>
  </c:spPr>
  <c:txPr>
    <a:bodyPr/>
    <a:lstStyle/>
    <a:p>
      <a:pPr>
        <a:defRPr/>
      </a:pPr>
      <a:endParaRPr lang="ca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55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0AF11F-12EA-4644-84D9-691184ED2BDB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192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EF876D-7B45-475C-8E0C-C765B2A24C42}" type="slidenum">
              <a:rPr lang="en-US"/>
              <a:pPr/>
              <a:t>1</a:t>
            </a:fld>
            <a:endParaRPr 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07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0F642D-F870-492F-BFB1-B9A06DF66462}" type="slidenum">
              <a:rPr lang="en-US"/>
              <a:pPr/>
              <a:t>3</a:t>
            </a:fld>
            <a:endParaRPr lang="en-U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3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950" y="2492375"/>
            <a:ext cx="6048375" cy="750888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7950" y="3213100"/>
            <a:ext cx="6048375" cy="503238"/>
          </a:xfrm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75463" y="188913"/>
            <a:ext cx="1871662" cy="626427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58888" y="188913"/>
            <a:ext cx="5464175" cy="62642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58888" y="1125538"/>
            <a:ext cx="3667125" cy="5327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78413" y="1125538"/>
            <a:ext cx="3668712" cy="5327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58888" y="188913"/>
            <a:ext cx="7129462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58888" y="1125538"/>
            <a:ext cx="7488237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2"/>
            <a:r>
              <a:rPr lang="ru-RU"/>
              <a:t>Fifth level</a:t>
            </a:r>
          </a:p>
          <a:p>
            <a:pPr lvl="1"/>
            <a:r>
              <a:rPr lang="ru-RU"/>
              <a:t>Second level</a:t>
            </a:r>
          </a:p>
          <a:p>
            <a:pPr lvl="0"/>
            <a:r>
              <a:rPr lang="ru-RU"/>
              <a:t>Third level</a:t>
            </a:r>
          </a:p>
          <a:p>
            <a:pPr lvl="1"/>
            <a:r>
              <a:rPr lang="ru-RU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bg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926" y="2276872"/>
            <a:ext cx="4537075" cy="504825"/>
          </a:xfrm>
          <a:noFill/>
        </p:spPr>
        <p:txBody>
          <a:bodyPr/>
          <a:lstStyle/>
          <a:p>
            <a:pPr algn="ctr"/>
            <a:r>
              <a:rPr lang="es-ES" sz="3200" i="1" dirty="0">
                <a:latin typeface="Lucida Console" panose="020B0609040504020204" pitchFamily="49" charset="0"/>
              </a:rPr>
              <a:t>Práctica 1: análisis de datos y regresión lineal</a:t>
            </a:r>
            <a:endParaRPr lang="uk-UA" sz="3200" i="1" dirty="0">
              <a:latin typeface="Lucida Console" panose="020B0609040504020204" pitchFamily="49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1350" y="5517232"/>
            <a:ext cx="4439967" cy="10081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s-ES" sz="1600" dirty="0" smtClean="0"/>
              <a:t>Víctor </a:t>
            </a:r>
            <a:r>
              <a:rPr lang="es-ES" sz="1600" dirty="0"/>
              <a:t>Bosch Pueyo </a:t>
            </a:r>
            <a:r>
              <a:rPr lang="es-ES" sz="1600" dirty="0" smtClean="0"/>
              <a:t>- </a:t>
            </a:r>
            <a:r>
              <a:rPr lang="es-ES" sz="1600" dirty="0"/>
              <a:t>1566583</a:t>
            </a:r>
          </a:p>
          <a:p>
            <a:pPr>
              <a:lnSpc>
                <a:spcPct val="90000"/>
              </a:lnSpc>
            </a:pPr>
            <a:r>
              <a:rPr lang="es-ES" sz="1600" dirty="0" smtClean="0"/>
              <a:t>Álvaro </a:t>
            </a:r>
            <a:r>
              <a:rPr lang="es-ES" sz="1600" dirty="0"/>
              <a:t>Caravaca </a:t>
            </a:r>
            <a:r>
              <a:rPr lang="es-ES" sz="1600" dirty="0" smtClean="0"/>
              <a:t>Hernández - 1566685</a:t>
            </a:r>
          </a:p>
          <a:p>
            <a:pPr>
              <a:lnSpc>
                <a:spcPct val="90000"/>
              </a:lnSpc>
            </a:pPr>
            <a:r>
              <a:rPr lang="es-ES" sz="1600" dirty="0"/>
              <a:t>Juan Carlos Martínez Moreno - 1566936</a:t>
            </a:r>
          </a:p>
          <a:p>
            <a:pPr>
              <a:lnSpc>
                <a:spcPct val="90000"/>
              </a:lnSpc>
            </a:pPr>
            <a:endParaRPr lang="uk-UA" sz="1600" dirty="0"/>
          </a:p>
        </p:txBody>
      </p:sp>
      <p:pic>
        <p:nvPicPr>
          <p:cNvPr id="3" name="Imagen 2" descr="Edificio en frente de agua&#10;&#10;Descripción generada automáticamente">
            <a:extLst>
              <a:ext uri="{FF2B5EF4-FFF2-40B4-BE49-F238E27FC236}">
                <a16:creationId xmlns:a16="http://schemas.microsoft.com/office/drawing/2014/main" xmlns="" id="{3E15E3C8-DE7B-4EAC-B2C9-7A420B8DC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0"/>
            <a:ext cx="435597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2AB41B8-89ED-4222-B4BC-8912622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832" y="116632"/>
            <a:ext cx="7129462" cy="508000"/>
          </a:xfrm>
        </p:spPr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Mapas de calor</a:t>
            </a:r>
          </a:p>
        </p:txBody>
      </p:sp>
      <p:pic>
        <p:nvPicPr>
          <p:cNvPr id="5" name="Imagen 4" descr="Gráfico&#10;&#10;Descripción generada automáticamente con confianza media">
            <a:extLst>
              <a:ext uri="{FF2B5EF4-FFF2-40B4-BE49-F238E27FC236}">
                <a16:creationId xmlns:a16="http://schemas.microsoft.com/office/drawing/2014/main" xmlns="" id="{3CE93D01-5AC3-4721-A81D-52E42BD75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42" y="884717"/>
            <a:ext cx="3816424" cy="2544283"/>
          </a:xfrm>
          <a:prstGeom prst="rect">
            <a:avLst/>
          </a:prstGeom>
        </p:spPr>
      </p:pic>
      <p:pic>
        <p:nvPicPr>
          <p:cNvPr id="7" name="Imagen 6" descr="Gráfico, Tabla&#10;&#10;Descripción generada automáticamente con confianza media">
            <a:extLst>
              <a:ext uri="{FF2B5EF4-FFF2-40B4-BE49-F238E27FC236}">
                <a16:creationId xmlns:a16="http://schemas.microsoft.com/office/drawing/2014/main" xmlns="" id="{C954E254-9B61-4690-A8B7-20DBDE5DE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84717"/>
            <a:ext cx="3816426" cy="2544284"/>
          </a:xfrm>
          <a:prstGeom prst="rect">
            <a:avLst/>
          </a:prstGeom>
        </p:spPr>
      </p:pic>
      <p:pic>
        <p:nvPicPr>
          <p:cNvPr id="9" name="Imagen 8" descr="Imagen que contiene Tabla&#10;&#10;Descripción generada automáticamente">
            <a:extLst>
              <a:ext uri="{FF2B5EF4-FFF2-40B4-BE49-F238E27FC236}">
                <a16:creationId xmlns:a16="http://schemas.microsoft.com/office/drawing/2014/main" xmlns="" id="{9454E966-EB16-4EAF-97D0-73EB81275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739" y="4147339"/>
            <a:ext cx="3816426" cy="2544284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xmlns="" id="{3D4CD441-ACC0-4B0A-8953-CA2481EA4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3" y="4176317"/>
            <a:ext cx="3816425" cy="2544283"/>
          </a:xfrm>
          <a:prstGeom prst="rect">
            <a:avLst/>
          </a:prstGeom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xmlns="" id="{EFA356D6-F782-43A9-B9B5-AE7420DCB437}"/>
              </a:ext>
            </a:extLst>
          </p:cNvPr>
          <p:cNvSpPr/>
          <p:nvPr/>
        </p:nvSpPr>
        <p:spPr>
          <a:xfrm rot="1401906">
            <a:off x="2297303" y="1193130"/>
            <a:ext cx="739061" cy="1501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xmlns="" id="{0CF3A47F-1D15-4697-88FD-65206FD9CF02}"/>
              </a:ext>
            </a:extLst>
          </p:cNvPr>
          <p:cNvSpPr/>
          <p:nvPr/>
        </p:nvSpPr>
        <p:spPr>
          <a:xfrm rot="9078765">
            <a:off x="7803047" y="1292912"/>
            <a:ext cx="739061" cy="1501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xmlns="" id="{EABDAB1F-EFB8-49F0-BEAA-1BBBA5A55E2C}"/>
              </a:ext>
            </a:extLst>
          </p:cNvPr>
          <p:cNvSpPr/>
          <p:nvPr/>
        </p:nvSpPr>
        <p:spPr>
          <a:xfrm>
            <a:off x="7533215" y="4370681"/>
            <a:ext cx="288031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xmlns="" id="{7EAAC685-72FB-4458-A700-2E0A0821B924}"/>
              </a:ext>
            </a:extLst>
          </p:cNvPr>
          <p:cNvSpPr/>
          <p:nvPr/>
        </p:nvSpPr>
        <p:spPr>
          <a:xfrm rot="9078765">
            <a:off x="3317668" y="4439334"/>
            <a:ext cx="739061" cy="1501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7F7C6018-2258-4216-A2C8-287A417F62CB}"/>
              </a:ext>
            </a:extLst>
          </p:cNvPr>
          <p:cNvSpPr txBox="1"/>
          <p:nvPr/>
        </p:nvSpPr>
        <p:spPr>
          <a:xfrm>
            <a:off x="1412534" y="3414814"/>
            <a:ext cx="64087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El segundo atributo siempre presenta una mayor correlación con la salida y. El tercer atributo no sigue la tendencia de las demás variables cuando no hay ajuste estacional</a:t>
            </a:r>
            <a:r>
              <a:rPr lang="es-ES" dirty="0"/>
              <a:t>.</a:t>
            </a:r>
          </a:p>
        </p:txBody>
      </p:sp>
      <p:sp>
        <p:nvSpPr>
          <p:cNvPr id="17" name="Explosión: 8 puntos 16">
            <a:extLst>
              <a:ext uri="{FF2B5EF4-FFF2-40B4-BE49-F238E27FC236}">
                <a16:creationId xmlns:a16="http://schemas.microsoft.com/office/drawing/2014/main" xmlns="" id="{B748FC02-22E5-4003-A01A-7F87903853A3}"/>
              </a:ext>
            </a:extLst>
          </p:cNvPr>
          <p:cNvSpPr/>
          <p:nvPr/>
        </p:nvSpPr>
        <p:spPr>
          <a:xfrm>
            <a:off x="5744594" y="1429263"/>
            <a:ext cx="272009" cy="289109"/>
          </a:xfrm>
          <a:prstGeom prst="irregularSeal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xplosión: 8 puntos 17">
            <a:extLst>
              <a:ext uri="{FF2B5EF4-FFF2-40B4-BE49-F238E27FC236}">
                <a16:creationId xmlns:a16="http://schemas.microsoft.com/office/drawing/2014/main" xmlns="" id="{77B5C06A-6B1C-4D0B-A384-59C2975DB9AF}"/>
              </a:ext>
            </a:extLst>
          </p:cNvPr>
          <p:cNvSpPr/>
          <p:nvPr/>
        </p:nvSpPr>
        <p:spPr>
          <a:xfrm>
            <a:off x="5805769" y="4694717"/>
            <a:ext cx="288030" cy="324036"/>
          </a:xfrm>
          <a:prstGeom prst="irregularSeal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0031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347F452-162E-46F0-919C-493254AF7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269" y="332656"/>
            <a:ext cx="7129462" cy="508000"/>
          </a:xfrm>
        </p:spPr>
        <p:txBody>
          <a:bodyPr/>
          <a:lstStyle/>
          <a:p>
            <a:pPr algn="ctr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Gráficos de </a:t>
            </a:r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dispersión</a:t>
            </a:r>
            <a:endParaRPr lang="es-E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CD7E1592-D4D5-4067-80A8-F5CF698A3A9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0848"/>
            <a:ext cx="4681264" cy="324036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EF5437B2-0D53-46C7-9DBE-51B36B4280A8}"/>
              </a:ext>
            </a:extLst>
          </p:cNvPr>
          <p:cNvSpPr txBox="1"/>
          <p:nvPr/>
        </p:nvSpPr>
        <p:spPr>
          <a:xfrm>
            <a:off x="5508104" y="2274838"/>
            <a:ext cx="34563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Características de todas las graficas de dispersión</a:t>
            </a:r>
          </a:p>
          <a:p>
            <a:r>
              <a:rPr lang="es-ES" dirty="0"/>
              <a:t>generadas: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Tendencia creciente relacionada con el valor económico en relación a los turistas que llegan cada año.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Dos “regiones” diferenciadas debido a la unión de todos los trimestres.</a:t>
            </a:r>
          </a:p>
        </p:txBody>
      </p:sp>
    </p:spTree>
    <p:extLst>
      <p:ext uri="{BB962C8B-B14F-4D97-AF65-F5344CB8AC3E}">
        <p14:creationId xmlns:p14="http://schemas.microsoft.com/office/powerpoint/2010/main" val="6389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4C2681B-CDD7-4201-AD78-16A35BAC6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260648"/>
            <a:ext cx="7129462" cy="508000"/>
          </a:xfrm>
        </p:spPr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Desviación típica o estándar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9A77AE88-E354-4564-A50F-695B2AF78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3" y="1840267"/>
            <a:ext cx="8439025" cy="1084677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F5F13221-BCC7-4197-A063-08A9A50BCEEF}"/>
              </a:ext>
            </a:extLst>
          </p:cNvPr>
          <p:cNvSpPr txBox="1"/>
          <p:nvPr/>
        </p:nvSpPr>
        <p:spPr>
          <a:xfrm>
            <a:off x="1200150" y="3284984"/>
            <a:ext cx="674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la tabla se pueden observar cada una de las desviaciones típicas que presenta cada atributo.</a:t>
            </a:r>
          </a:p>
          <a:p>
            <a:r>
              <a:rPr lang="es-ES" dirty="0"/>
              <a:t>La desviación típica también es un buen estadístico para discriminar variables.</a:t>
            </a:r>
          </a:p>
        </p:txBody>
      </p:sp>
    </p:spTree>
    <p:extLst>
      <p:ext uri="{BB962C8B-B14F-4D97-AF65-F5344CB8AC3E}">
        <p14:creationId xmlns:p14="http://schemas.microsoft.com/office/powerpoint/2010/main" val="4255750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4DB3BAC-F563-4731-9A07-7934E58E7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Regresión Lineal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6302030-20CF-42C1-9B4C-AEE0F0BDF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980728"/>
            <a:ext cx="7705600" cy="5327798"/>
          </a:xfrm>
        </p:spPr>
        <p:txBody>
          <a:bodyPr/>
          <a:lstStyle/>
          <a:p>
            <a:r>
              <a:rPr lang="es-ES" sz="2000" dirty="0"/>
              <a:t>Método para predecir el valor de un atributo dependiendo de otro (entrada x, salida y).</a:t>
            </a:r>
          </a:p>
          <a:p>
            <a:r>
              <a:rPr lang="es-ES" sz="2000" dirty="0"/>
              <a:t>Se debe entrenar un modelo con datos de entrenamiento (</a:t>
            </a:r>
            <a:r>
              <a:rPr lang="es-ES" sz="2000" dirty="0" err="1"/>
              <a:t>train</a:t>
            </a:r>
            <a:r>
              <a:rPr lang="es-ES" sz="2000" dirty="0"/>
              <a:t>), y después se prueba el modelo con datos de prueba (test).</a:t>
            </a:r>
          </a:p>
        </p:txBody>
      </p:sp>
      <p:pic>
        <p:nvPicPr>
          <p:cNvPr id="1026" name="Picture 2" descr="Regresión Lineal Simple (Parte 1) - YouTube">
            <a:extLst>
              <a:ext uri="{FF2B5EF4-FFF2-40B4-BE49-F238E27FC236}">
                <a16:creationId xmlns:a16="http://schemas.microsoft.com/office/drawing/2014/main" xmlns="" id="{2CF79642-78F3-4B6B-8174-0661C66B6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60" y="3212976"/>
            <a:ext cx="5292080" cy="29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564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869C120-4A00-49FE-8689-FD672078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848" y="2060848"/>
            <a:ext cx="7129462" cy="508000"/>
          </a:xfrm>
        </p:spPr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Importante: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214CB337-C4FD-424B-BF08-D39C970B3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2708920"/>
            <a:ext cx="7488237" cy="5327650"/>
          </a:xfrm>
        </p:spPr>
        <p:txBody>
          <a:bodyPr/>
          <a:lstStyle/>
          <a:p>
            <a:r>
              <a:rPr lang="es-ES" dirty="0"/>
              <a:t>Partir la base de datos en 2 conjuntos: de entrenamiento o </a:t>
            </a:r>
            <a:r>
              <a:rPr lang="es-ES" i="1" dirty="0" err="1"/>
              <a:t>train</a:t>
            </a:r>
            <a:r>
              <a:rPr lang="es-ES" dirty="0"/>
              <a:t>, y de prueba o </a:t>
            </a:r>
            <a:r>
              <a:rPr lang="es-ES" i="1" dirty="0"/>
              <a:t>test</a:t>
            </a:r>
            <a:r>
              <a:rPr lang="es-ES" dirty="0"/>
              <a:t>.</a:t>
            </a:r>
          </a:p>
          <a:p>
            <a:r>
              <a:rPr lang="es-ES" dirty="0"/>
              <a:t>Probamos el modelo sin normalizar los datos, y después normalizamos.</a:t>
            </a:r>
          </a:p>
        </p:txBody>
      </p:sp>
    </p:spTree>
    <p:extLst>
      <p:ext uri="{BB962C8B-B14F-4D97-AF65-F5344CB8AC3E}">
        <p14:creationId xmlns:p14="http://schemas.microsoft.com/office/powerpoint/2010/main" val="21269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xmlns="" id="{87AAA151-A4E6-4978-AD8D-A5B630532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26" y="547930"/>
            <a:ext cx="4104456" cy="2736306"/>
          </a:xfrm>
          <a:prstGeom prst="rect">
            <a:avLst/>
          </a:prstGeo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xmlns="" id="{0E07AB3B-EBE0-4CEF-AACF-3F83909C4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573" y="571024"/>
            <a:ext cx="4104459" cy="273630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B387EE8D-3F2A-4095-8707-217A41B4B2BE}"/>
              </a:ext>
            </a:extLst>
          </p:cNvPr>
          <p:cNvSpPr txBox="1"/>
          <p:nvPr/>
        </p:nvSpPr>
        <p:spPr>
          <a:xfrm>
            <a:off x="1877127" y="524239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Atributo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B6044196-6042-4E7E-B57E-F28D41A9F1A3}"/>
              </a:ext>
            </a:extLst>
          </p:cNvPr>
          <p:cNvSpPr txBox="1"/>
          <p:nvPr/>
        </p:nvSpPr>
        <p:spPr>
          <a:xfrm>
            <a:off x="6421530" y="571024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Atributo 31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6AC45251-926A-49D6-9D4D-7BC057A343B6}"/>
              </a:ext>
            </a:extLst>
          </p:cNvPr>
          <p:cNvSpPr txBox="1"/>
          <p:nvPr/>
        </p:nvSpPr>
        <p:spPr>
          <a:xfrm>
            <a:off x="3920973" y="10292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Sin normalizar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B8526C3E-5D76-4C6C-B154-D450C25ACBAE}"/>
              </a:ext>
            </a:extLst>
          </p:cNvPr>
          <p:cNvSpPr txBox="1"/>
          <p:nvPr/>
        </p:nvSpPr>
        <p:spPr>
          <a:xfrm>
            <a:off x="3893351" y="335991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Normalizando</a:t>
            </a:r>
          </a:p>
        </p:txBody>
      </p:sp>
      <p:pic>
        <p:nvPicPr>
          <p:cNvPr id="13" name="Imagen 1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xmlns="" id="{31919631-3F7C-4612-BEBB-24C9CFB50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26" y="3803682"/>
            <a:ext cx="4104456" cy="2736304"/>
          </a:xfrm>
          <a:prstGeom prst="rect">
            <a:avLst/>
          </a:prstGeom>
        </p:spPr>
      </p:pic>
      <p:pic>
        <p:nvPicPr>
          <p:cNvPr id="15" name="Imagen 1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xmlns="" id="{90083FD2-72F5-45DD-A0EE-2049F5BFFE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577" y="3804916"/>
            <a:ext cx="4104455" cy="273630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xmlns="" id="{A82D6011-275C-4B43-9099-F9FA2EA2E149}"/>
              </a:ext>
            </a:extLst>
          </p:cNvPr>
          <p:cNvSpPr txBox="1"/>
          <p:nvPr/>
        </p:nvSpPr>
        <p:spPr>
          <a:xfrm>
            <a:off x="1777996" y="3794461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Atributo 1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xmlns="" id="{35A08F15-FACC-4471-A319-7A0B88073F49}"/>
              </a:ext>
            </a:extLst>
          </p:cNvPr>
          <p:cNvSpPr txBox="1"/>
          <p:nvPr/>
        </p:nvSpPr>
        <p:spPr>
          <a:xfrm>
            <a:off x="6372200" y="3803682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Atributo 31</a:t>
            </a:r>
          </a:p>
        </p:txBody>
      </p:sp>
    </p:spTree>
    <p:extLst>
      <p:ext uri="{BB962C8B-B14F-4D97-AF65-F5344CB8AC3E}">
        <p14:creationId xmlns:p14="http://schemas.microsoft.com/office/powerpoint/2010/main" val="1602859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7B81B0-2A19-41D3-8AAA-E236F327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60648"/>
            <a:ext cx="7129462" cy="508000"/>
          </a:xfrm>
        </p:spPr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Errores cuadráticos medios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xmlns="" id="{792766BE-A425-4E7C-98BD-2DE0C315AE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2869872"/>
              </p:ext>
            </p:extLst>
          </p:nvPr>
        </p:nvGraphicFramePr>
        <p:xfrm>
          <a:off x="251520" y="1700808"/>
          <a:ext cx="4104456" cy="471652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1026114">
                  <a:extLst>
                    <a:ext uri="{9D8B030D-6E8A-4147-A177-3AD203B41FA5}">
                      <a16:colId xmlns:a16="http://schemas.microsoft.com/office/drawing/2014/main" xmlns="" val="1617356392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xmlns="" val="713526556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xmlns="" val="1009602843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xmlns="" val="2720054589"/>
                    </a:ext>
                  </a:extLst>
                </a:gridCol>
              </a:tblGrid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0.2589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0.1850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0.2809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0.1462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107014867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0.1985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0.1985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0.1601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0.1601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432846990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0.2461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0.0822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0.3738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0.2261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96238114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0.2820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0.2799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0.3238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0.2849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620158480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0.2892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0.3071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0.3155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0.3198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032845914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0.2965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0.2738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0.2998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0.2494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839221780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solidFill>
                            <a:srgbClr val="FF0000"/>
                          </a:solidFill>
                          <a:effectLst/>
                        </a:rPr>
                        <a:t>0.3159</a:t>
                      </a:r>
                      <a:endParaRPr lang="es-ES" sz="11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solidFill>
                            <a:srgbClr val="FF0000"/>
                          </a:solidFill>
                          <a:effectLst/>
                        </a:rPr>
                        <a:t>0.3104</a:t>
                      </a:r>
                      <a:endParaRPr lang="es-ES" sz="11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solidFill>
                            <a:srgbClr val="FF0000"/>
                          </a:solidFill>
                          <a:effectLst/>
                        </a:rPr>
                        <a:t>0.3475</a:t>
                      </a:r>
                      <a:endParaRPr lang="es-ES" sz="11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solidFill>
                            <a:srgbClr val="FF0000"/>
                          </a:solidFill>
                          <a:effectLst/>
                        </a:rPr>
                        <a:t>0.3305</a:t>
                      </a:r>
                      <a:endParaRPr lang="es-ES" sz="11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47462150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0.2552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0.2294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0.2565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0.1915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84345001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solidFill>
                            <a:srgbClr val="FF0000"/>
                          </a:solidFill>
                          <a:effectLst/>
                        </a:rPr>
                        <a:t>0.4365</a:t>
                      </a:r>
                      <a:endParaRPr lang="es-ES" sz="11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solidFill>
                            <a:srgbClr val="FF0000"/>
                          </a:solidFill>
                          <a:effectLst/>
                        </a:rPr>
                        <a:t>0.4365</a:t>
                      </a:r>
                      <a:endParaRPr lang="es-ES" sz="11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solidFill>
                            <a:srgbClr val="FF0000"/>
                          </a:solidFill>
                          <a:effectLst/>
                        </a:rPr>
                        <a:t>0.5137</a:t>
                      </a:r>
                      <a:endParaRPr lang="es-ES" sz="11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solidFill>
                            <a:srgbClr val="FF0000"/>
                          </a:solidFill>
                          <a:effectLst/>
                        </a:rPr>
                        <a:t>0.5137</a:t>
                      </a:r>
                      <a:endParaRPr lang="es-ES" sz="11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692788760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0.2629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0.2898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0.2675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0.3466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09968808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xmlns="" id="{9E752814-B70D-451F-BA7B-FE4EC079C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318121"/>
              </p:ext>
            </p:extLst>
          </p:nvPr>
        </p:nvGraphicFramePr>
        <p:xfrm>
          <a:off x="251520" y="1334610"/>
          <a:ext cx="4104456" cy="366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114">
                  <a:extLst>
                    <a:ext uri="{9D8B030D-6E8A-4147-A177-3AD203B41FA5}">
                      <a16:colId xmlns:a16="http://schemas.microsoft.com/office/drawing/2014/main" xmlns="" val="209734726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xmlns="" val="455846221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xmlns="" val="214962197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xmlns="" val="2520332646"/>
                    </a:ext>
                  </a:extLst>
                </a:gridCol>
              </a:tblGrid>
              <a:tr h="366198">
                <a:tc>
                  <a:txBody>
                    <a:bodyPr/>
                    <a:lstStyle/>
                    <a:p>
                      <a:r>
                        <a:rPr lang="es-ES" sz="1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CQRSA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CQR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VNBQRSA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VNBQR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55221804"/>
                  </a:ext>
                </a:extLst>
              </a:tr>
            </a:tbl>
          </a:graphicData>
        </a:graphic>
      </p:graphicFrame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xmlns="" id="{C29A619B-F620-437A-A9BC-464BB218C0EC}"/>
              </a:ext>
            </a:extLst>
          </p:cNvPr>
          <p:cNvCxnSpPr/>
          <p:nvPr/>
        </p:nvCxnSpPr>
        <p:spPr>
          <a:xfrm>
            <a:off x="4644008" y="1334610"/>
            <a:ext cx="0" cy="5082718"/>
          </a:xfrm>
          <a:prstGeom prst="line">
            <a:avLst/>
          </a:prstGeom>
          <a:ln w="762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a 7">
            <a:extLst>
              <a:ext uri="{FF2B5EF4-FFF2-40B4-BE49-F238E27FC236}">
                <a16:creationId xmlns:a16="http://schemas.microsoft.com/office/drawing/2014/main" xmlns="" id="{7FD5C0E8-25EA-4CD7-86C2-4E4F09C380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4698534"/>
              </p:ext>
            </p:extLst>
          </p:nvPr>
        </p:nvGraphicFramePr>
        <p:xfrm>
          <a:off x="4932040" y="1700808"/>
          <a:ext cx="4104456" cy="471652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1026114">
                  <a:extLst>
                    <a:ext uri="{9D8B030D-6E8A-4147-A177-3AD203B41FA5}">
                      <a16:colId xmlns:a16="http://schemas.microsoft.com/office/drawing/2014/main" xmlns="" val="1617356392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xmlns="" val="713526556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xmlns="" val="1009602843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xmlns="" val="2720054589"/>
                    </a:ext>
                  </a:extLst>
                </a:gridCol>
              </a:tblGrid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0.3838</a:t>
                      </a:r>
                      <a:endParaRPr lang="es-ES" sz="1100" b="0" i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0.3076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0.3937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0.2624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107014867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0.3315</a:t>
                      </a:r>
                      <a:endParaRPr lang="es-ES" sz="1100" b="0" i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0.3315</a:t>
                      </a:r>
                      <a:endParaRPr lang="es-ES" sz="1100" b="0" i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0.2920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0.2920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432846990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0.3927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0.1156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0.4757</a:t>
                      </a:r>
                      <a:endParaRPr lang="es-ES" sz="1100" b="0" i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0.2580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96238114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0.3867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0.4174</a:t>
                      </a:r>
                      <a:endParaRPr lang="es-ES" sz="1100" b="0" i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0.4158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0.4283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620158480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0.3984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0.4319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0.4059</a:t>
                      </a:r>
                      <a:endParaRPr lang="es-ES" sz="1100" b="0" i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0.4416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032845914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0.3991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0.3808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0.4105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0.3561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839221780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0.4778</a:t>
                      </a:r>
                      <a:endParaRPr lang="es-ES" sz="1100" b="0" i="0" dirty="0">
                        <a:solidFill>
                          <a:srgbClr val="FF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0.4608</a:t>
                      </a:r>
                      <a:endParaRPr lang="es-ES" sz="1100" b="0" i="0" dirty="0">
                        <a:solidFill>
                          <a:srgbClr val="FF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0.5141</a:t>
                      </a:r>
                      <a:endParaRPr lang="es-ES" sz="1100" b="0" i="0" dirty="0">
                        <a:solidFill>
                          <a:srgbClr val="FF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0.4765</a:t>
                      </a:r>
                      <a:endParaRPr lang="es-ES" sz="1100" b="0" i="0" dirty="0">
                        <a:solidFill>
                          <a:srgbClr val="FF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47462150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0.3813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0.3591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0.3837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0.3255</a:t>
                      </a:r>
                      <a:endParaRPr lang="es-ES" sz="1100" b="0" i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84345001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0.6252</a:t>
                      </a:r>
                      <a:endParaRPr lang="es-ES" sz="1100" b="0" i="0" dirty="0">
                        <a:solidFill>
                          <a:srgbClr val="FF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0.6252</a:t>
                      </a:r>
                      <a:endParaRPr lang="es-ES" sz="1100" b="0" i="0" dirty="0">
                        <a:solidFill>
                          <a:srgbClr val="FF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0.6774</a:t>
                      </a:r>
                      <a:endParaRPr lang="es-ES" sz="1100" b="0" i="0" dirty="0">
                        <a:solidFill>
                          <a:srgbClr val="FF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0.6774</a:t>
                      </a:r>
                      <a:endParaRPr lang="es-ES" sz="1100" b="0" i="0" dirty="0">
                        <a:solidFill>
                          <a:srgbClr val="FF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692788760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0.3921</a:t>
                      </a:r>
                      <a:endParaRPr lang="es-ES" sz="1100" b="0" i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0.3729</a:t>
                      </a:r>
                      <a:endParaRPr lang="es-ES" sz="1100" b="0" i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0.4001</a:t>
                      </a:r>
                      <a:endParaRPr lang="es-ES" sz="1100" b="0" i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0.3780</a:t>
                      </a:r>
                      <a:endParaRPr lang="es-ES" sz="1100" b="0" i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09968808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xmlns="" id="{60C74D51-F20C-49A2-A848-98CFC086D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447702"/>
              </p:ext>
            </p:extLst>
          </p:nvPr>
        </p:nvGraphicFramePr>
        <p:xfrm>
          <a:off x="4932040" y="1334610"/>
          <a:ext cx="4104456" cy="366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114">
                  <a:extLst>
                    <a:ext uri="{9D8B030D-6E8A-4147-A177-3AD203B41FA5}">
                      <a16:colId xmlns:a16="http://schemas.microsoft.com/office/drawing/2014/main" xmlns="" val="209734726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xmlns="" val="455846221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xmlns="" val="214962197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xmlns="" val="2520332646"/>
                    </a:ext>
                  </a:extLst>
                </a:gridCol>
              </a:tblGrid>
              <a:tr h="366198">
                <a:tc>
                  <a:txBody>
                    <a:bodyPr/>
                    <a:lstStyle/>
                    <a:p>
                      <a:r>
                        <a:rPr lang="es-ES" sz="1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CQRSA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CQR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VNBQRSA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VNBQR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55221804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FCFD80FE-0CB2-4236-A979-982CE23EDCEE}"/>
              </a:ext>
            </a:extLst>
          </p:cNvPr>
          <p:cNvSpPr txBox="1"/>
          <p:nvPr/>
        </p:nvSpPr>
        <p:spPr>
          <a:xfrm>
            <a:off x="230803" y="89778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Sin normalizar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A73BDD9E-03FC-4B90-B57A-F1A0FD94643D}"/>
              </a:ext>
            </a:extLst>
          </p:cNvPr>
          <p:cNvSpPr txBox="1"/>
          <p:nvPr/>
        </p:nvSpPr>
        <p:spPr>
          <a:xfrm>
            <a:off x="4880749" y="89778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Normalizado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47012381-ED7D-4BAC-9318-E7F10B900949}"/>
              </a:ext>
            </a:extLst>
          </p:cNvPr>
          <p:cNvSpPr txBox="1"/>
          <p:nvPr/>
        </p:nvSpPr>
        <p:spPr>
          <a:xfrm>
            <a:off x="210087" y="6417328"/>
            <a:ext cx="868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*Destaca el atributo 41 con </a:t>
            </a:r>
            <a:r>
              <a:rPr lang="es-ES" dirty="0" err="1"/>
              <a:t>aprox</a:t>
            </a:r>
            <a:r>
              <a:rPr lang="es-ES" dirty="0"/>
              <a:t> 0.1 de MSE.</a:t>
            </a:r>
          </a:p>
        </p:txBody>
      </p:sp>
    </p:spTree>
    <p:extLst>
      <p:ext uri="{BB962C8B-B14F-4D97-AF65-F5344CB8AC3E}">
        <p14:creationId xmlns:p14="http://schemas.microsoft.com/office/powerpoint/2010/main" val="1624808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02AE0CE-C706-4DB5-AEAD-9889F47F7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692696"/>
            <a:ext cx="7129462" cy="508000"/>
          </a:xfrm>
        </p:spPr>
        <p:txBody>
          <a:bodyPr/>
          <a:lstStyle/>
          <a:p>
            <a:pPr algn="ctr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Entonces… ¿Cuales son los mejores atributos?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2DCCCAD-A20B-4386-A98B-9E1606744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30" y="1844824"/>
            <a:ext cx="7818018" cy="4680520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Combinando todas las métricas y graficas que hemos visto…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xmlns="" id="{E92316F2-039C-4306-9FCD-4FD8C0254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846332"/>
              </p:ext>
            </p:extLst>
          </p:nvPr>
        </p:nvGraphicFramePr>
        <p:xfrm>
          <a:off x="899592" y="2908870"/>
          <a:ext cx="7345486" cy="1672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72743">
                  <a:extLst>
                    <a:ext uri="{9D8B030D-6E8A-4147-A177-3AD203B41FA5}">
                      <a16:colId xmlns:a16="http://schemas.microsoft.com/office/drawing/2014/main" xmlns="" val="1517005861"/>
                    </a:ext>
                  </a:extLst>
                </a:gridCol>
                <a:gridCol w="3672743">
                  <a:extLst>
                    <a:ext uri="{9D8B030D-6E8A-4147-A177-3AD203B41FA5}">
                      <a16:colId xmlns:a16="http://schemas.microsoft.com/office/drawing/2014/main" xmlns="" val="1315585185"/>
                    </a:ext>
                  </a:extLst>
                </a:gridCol>
              </a:tblGrid>
              <a:tr h="27387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dirty="0" err="1">
                          <a:effectLst/>
                        </a:rPr>
                        <a:t>Medida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dirty="0" err="1">
                          <a:effectLst/>
                        </a:rPr>
                        <a:t>Atributos</a:t>
                      </a:r>
                      <a:r>
                        <a:rPr lang="ca-ES" sz="1100" dirty="0">
                          <a:effectLst/>
                        </a:rPr>
                        <a:t> </a:t>
                      </a:r>
                      <a:r>
                        <a:rPr lang="ca-ES" sz="1100" dirty="0" err="1">
                          <a:effectLst/>
                        </a:rPr>
                        <a:t>candidatos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52601956"/>
                  </a:ext>
                </a:extLst>
              </a:tr>
              <a:tr h="56225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dirty="0" err="1">
                          <a:effectLst/>
                        </a:rPr>
                        <a:t>Histogramas</a:t>
                      </a:r>
                      <a:r>
                        <a:rPr lang="ca-ES" sz="1100" dirty="0">
                          <a:effectLst/>
                        </a:rPr>
                        <a:t> y test de </a:t>
                      </a:r>
                      <a:r>
                        <a:rPr lang="ca-ES" sz="1100" dirty="0" err="1">
                          <a:effectLst/>
                        </a:rPr>
                        <a:t>Shapiro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>
                          <a:effectLst/>
                        </a:rPr>
                        <a:t>21, 22, 24, 25, 27, 28, 30, 31, 32, 34, 35, 37, 38 i 40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503942881"/>
                  </a:ext>
                </a:extLst>
              </a:tr>
              <a:tr h="27387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dirty="0" err="1">
                          <a:effectLst/>
                        </a:rPr>
                        <a:t>Desviaciones</a:t>
                      </a:r>
                      <a:r>
                        <a:rPr lang="ca-ES" sz="1100" dirty="0">
                          <a:effectLst/>
                        </a:rPr>
                        <a:t> </a:t>
                      </a:r>
                      <a:r>
                        <a:rPr lang="ca-ES" sz="1100" dirty="0" err="1">
                          <a:effectLst/>
                        </a:rPr>
                        <a:t>tipicas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dirty="0">
                          <a:effectLst/>
                        </a:rPr>
                        <a:t>1, 2, 7, 11, 12, 17, 21, 22, 27, 31, 32 i 37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974428401"/>
                  </a:ext>
                </a:extLst>
              </a:tr>
              <a:tr h="56225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dirty="0" err="1">
                          <a:effectLst/>
                        </a:rPr>
                        <a:t>Mapas</a:t>
                      </a:r>
                      <a:r>
                        <a:rPr lang="ca-ES" sz="1100" dirty="0">
                          <a:effectLst/>
                        </a:rPr>
                        <a:t> de calor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dirty="0">
                          <a:effectLst/>
                        </a:rPr>
                        <a:t>1, 2, 4, 11, 12, 13, 18, 20, 21, 22, 25, 28, 31, 32, 33, 36, 38 i 40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196477434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48C7DD27-E48D-44D7-BEFD-E6C36E864536}"/>
              </a:ext>
            </a:extLst>
          </p:cNvPr>
          <p:cNvSpPr txBox="1"/>
          <p:nvPr/>
        </p:nvSpPr>
        <p:spPr>
          <a:xfrm>
            <a:off x="2123728" y="4725144"/>
            <a:ext cx="734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Los mejores atributos son: </a:t>
            </a:r>
            <a:r>
              <a:rPr lang="es-ES" b="1" dirty="0">
                <a:solidFill>
                  <a:srgbClr val="92D050"/>
                </a:solidFill>
              </a:rPr>
              <a:t>22,31,32</a:t>
            </a:r>
            <a:r>
              <a:rPr lang="es-ES" b="1" dirty="0"/>
              <a:t> y </a:t>
            </a:r>
            <a:r>
              <a:rPr lang="es-ES" b="1" dirty="0">
                <a:solidFill>
                  <a:srgbClr val="FFFF00"/>
                </a:solidFill>
              </a:rPr>
              <a:t>38</a:t>
            </a:r>
            <a:r>
              <a:rPr lang="es-E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0964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8208912" cy="508000"/>
          </a:xfrm>
        </p:spPr>
        <p:txBody>
          <a:bodyPr/>
          <a:lstStyle/>
          <a:p>
            <a:r>
              <a:rPr lang="es-ES" sz="2800" dirty="0" smtClean="0"/>
              <a:t>Descenso de gradiente</a:t>
            </a:r>
            <a:endParaRPr lang="ca-ES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15616" y="990821"/>
            <a:ext cx="7488237" cy="1296144"/>
          </a:xfrm>
        </p:spPr>
        <p:txBody>
          <a:bodyPr/>
          <a:lstStyle/>
          <a:p>
            <a:r>
              <a:rPr lang="es-ES" sz="1800" dirty="0" smtClean="0"/>
              <a:t>Una vez tenemos escogidos los atributos con los que trabajaremos, aplicamos la </a:t>
            </a:r>
            <a:r>
              <a:rPr lang="es-ES" sz="1800" b="1" dirty="0" smtClean="0"/>
              <a:t>regresión lineal </a:t>
            </a:r>
            <a:r>
              <a:rPr lang="es-ES" sz="1800" dirty="0" smtClean="0"/>
              <a:t>a cada uno.</a:t>
            </a:r>
          </a:p>
          <a:p>
            <a:r>
              <a:rPr lang="es-ES" sz="1800" dirty="0" smtClean="0"/>
              <a:t>Estos son los resultados obtenidos para cada atributo (con su error cuadrático):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286965"/>
            <a:ext cx="2448272" cy="16321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411106" y="3956360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err="1" smtClean="0">
                <a:solidFill>
                  <a:schemeClr val="bg1"/>
                </a:solidFill>
              </a:rPr>
              <a:t>Atrib</a:t>
            </a:r>
            <a:r>
              <a:rPr lang="es-ES" sz="1100" b="1" dirty="0" smtClean="0">
                <a:solidFill>
                  <a:schemeClr val="bg1"/>
                </a:solidFill>
              </a:rPr>
              <a:t>. 22 (e = 0.038)</a:t>
            </a:r>
            <a:endParaRPr lang="ca-ES" sz="1100" b="1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738" y="2286965"/>
            <a:ext cx="2448272" cy="163218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232212" y="3956360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err="1" smtClean="0">
                <a:solidFill>
                  <a:schemeClr val="bg1"/>
                </a:solidFill>
              </a:rPr>
              <a:t>Atrib</a:t>
            </a:r>
            <a:r>
              <a:rPr lang="es-ES" sz="1100" b="1" dirty="0" smtClean="0">
                <a:solidFill>
                  <a:schemeClr val="bg1"/>
                </a:solidFill>
              </a:rPr>
              <a:t>. 31 (e = 0.030)</a:t>
            </a:r>
            <a:endParaRPr lang="ca-ES" sz="1100" b="1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516794"/>
            <a:ext cx="2448272" cy="163218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411106" y="6186189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err="1" smtClean="0">
                <a:solidFill>
                  <a:schemeClr val="bg1"/>
                </a:solidFill>
              </a:rPr>
              <a:t>Atrib</a:t>
            </a:r>
            <a:r>
              <a:rPr lang="es-ES" sz="1100" b="1" dirty="0" smtClean="0">
                <a:solidFill>
                  <a:schemeClr val="bg1"/>
                </a:solidFill>
              </a:rPr>
              <a:t>. 32 (e = 0.038)</a:t>
            </a:r>
            <a:endParaRPr lang="ca-ES" sz="1100" b="1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232212" y="6186189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err="1" smtClean="0">
                <a:solidFill>
                  <a:schemeClr val="bg1"/>
                </a:solidFill>
              </a:rPr>
              <a:t>Atrib</a:t>
            </a:r>
            <a:r>
              <a:rPr lang="es-ES" sz="1100" b="1" dirty="0" smtClean="0">
                <a:solidFill>
                  <a:schemeClr val="bg1"/>
                </a:solidFill>
              </a:rPr>
              <a:t>. 38 (e = 0.040)</a:t>
            </a:r>
            <a:endParaRPr lang="ca-ES" sz="1100" b="1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738" y="4516794"/>
            <a:ext cx="2448272" cy="163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70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 en un </a:t>
            </a:r>
            <a:r>
              <a:rPr lang="es-ES" dirty="0" smtClean="0"/>
              <a:t>cuatrimestre</a:t>
            </a:r>
            <a:endParaRPr lang="ca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76" y="2132856"/>
            <a:ext cx="4259286" cy="283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55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D760DC69-6E82-4B3A-8379-82982BB512E6}"/>
              </a:ext>
            </a:extLst>
          </p:cNvPr>
          <p:cNvSpPr txBox="1"/>
          <p:nvPr/>
        </p:nvSpPr>
        <p:spPr>
          <a:xfrm>
            <a:off x="395536" y="377282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Índice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4D03B1B8-6417-403F-A5E2-CBA6CFA1DDB5}"/>
              </a:ext>
            </a:extLst>
          </p:cNvPr>
          <p:cNvSpPr txBox="1"/>
          <p:nvPr/>
        </p:nvSpPr>
        <p:spPr>
          <a:xfrm>
            <a:off x="395536" y="1700808"/>
            <a:ext cx="8136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/>
              <a:t>Introducción a nuestra base de datos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Análisis de los datos</a:t>
            </a:r>
          </a:p>
          <a:p>
            <a:pPr marL="342900" indent="-342900">
              <a:buAutoNum type="arabicPeriod" startAt="3"/>
            </a:pPr>
            <a:r>
              <a:rPr lang="es-ES" dirty="0" smtClean="0"/>
              <a:t>Descenso de gradiente</a:t>
            </a:r>
          </a:p>
          <a:p>
            <a:pPr marL="342900" indent="-342900">
              <a:buAutoNum type="arabicPeriod" startAt="3"/>
            </a:pPr>
            <a:r>
              <a:rPr lang="es-ES" dirty="0" smtClean="0"/>
              <a:t>Prueba en un cuatrimestre</a:t>
            </a:r>
          </a:p>
          <a:p>
            <a:pPr marL="342900" indent="-342900">
              <a:buFontTx/>
              <a:buAutoNum type="arabicPeriod" startAt="3"/>
            </a:pPr>
            <a:r>
              <a:rPr lang="es-ES" dirty="0" smtClean="0"/>
              <a:t>Conclusiones sobre los resultados </a:t>
            </a:r>
            <a:r>
              <a:rPr lang="es-ES" dirty="0"/>
              <a:t>obtenidos</a:t>
            </a:r>
          </a:p>
          <a:p>
            <a:pPr marL="342900" indent="-342900">
              <a:buAutoNum type="arabicPeriod" startAt="3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7374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 en un </a:t>
            </a:r>
            <a:r>
              <a:rPr lang="es-ES" dirty="0" smtClean="0"/>
              <a:t>cuatrimestre</a:t>
            </a:r>
            <a:endParaRPr lang="ca-ES" dirty="0"/>
          </a:p>
        </p:txBody>
      </p:sp>
      <p:pic>
        <p:nvPicPr>
          <p:cNvPr id="5" name="Imagen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7" y="1268760"/>
            <a:ext cx="7776864" cy="165618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935187" y="90209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Correlación</a:t>
            </a:r>
            <a:endParaRPr lang="ca-ES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7" y="3719939"/>
            <a:ext cx="7776864" cy="273630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935187" y="3350607"/>
            <a:ext cx="567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Histogramas y graficas de dispersión (atributos 1 - 5)</a:t>
            </a:r>
            <a:endParaRPr lang="ca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006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 en un </a:t>
            </a:r>
            <a:r>
              <a:rPr lang="es-ES" dirty="0" smtClean="0"/>
              <a:t>cuatrimestre</a:t>
            </a:r>
            <a:endParaRPr lang="ca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935187" y="90209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Regresión lineal</a:t>
            </a:r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935187" y="3350607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Descenso de gradiente</a:t>
            </a:r>
            <a:endParaRPr lang="ca-ES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73579"/>
            <a:ext cx="7776864" cy="144898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46647" y="2914284"/>
            <a:ext cx="74168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err="1" smtClean="0">
                <a:solidFill>
                  <a:schemeClr val="bg1"/>
                </a:solidFill>
              </a:rPr>
              <a:t>Atrib</a:t>
            </a:r>
            <a:r>
              <a:rPr lang="es-ES" sz="1100" b="1" dirty="0" smtClean="0">
                <a:solidFill>
                  <a:schemeClr val="bg1"/>
                </a:solidFill>
              </a:rPr>
              <a:t>. 15 (e = 0.0009)	       </a:t>
            </a:r>
            <a:r>
              <a:rPr lang="es-ES" sz="1100" b="1" dirty="0" err="1" smtClean="0">
                <a:solidFill>
                  <a:schemeClr val="bg1"/>
                </a:solidFill>
              </a:rPr>
              <a:t>Atrib</a:t>
            </a:r>
            <a:r>
              <a:rPr lang="es-ES" sz="1100" b="1" dirty="0">
                <a:solidFill>
                  <a:schemeClr val="bg1"/>
                </a:solidFill>
              </a:rPr>
              <a:t>. </a:t>
            </a:r>
            <a:r>
              <a:rPr lang="es-ES" sz="1100" b="1" dirty="0" smtClean="0">
                <a:solidFill>
                  <a:schemeClr val="bg1"/>
                </a:solidFill>
              </a:rPr>
              <a:t>22 </a:t>
            </a:r>
            <a:r>
              <a:rPr lang="es-ES" sz="1100" b="1" dirty="0">
                <a:solidFill>
                  <a:schemeClr val="bg1"/>
                </a:solidFill>
              </a:rPr>
              <a:t>(e = </a:t>
            </a:r>
            <a:r>
              <a:rPr lang="es-ES" sz="1100" b="1" dirty="0" smtClean="0">
                <a:solidFill>
                  <a:schemeClr val="bg1"/>
                </a:solidFill>
              </a:rPr>
              <a:t>0.0062)	       </a:t>
            </a:r>
            <a:r>
              <a:rPr lang="es-ES" sz="1100" b="1" dirty="0" err="1" smtClean="0">
                <a:solidFill>
                  <a:schemeClr val="bg1"/>
                </a:solidFill>
              </a:rPr>
              <a:t>Atrib</a:t>
            </a:r>
            <a:r>
              <a:rPr lang="es-ES" sz="1100" b="1" dirty="0">
                <a:solidFill>
                  <a:schemeClr val="bg1"/>
                </a:solidFill>
              </a:rPr>
              <a:t>. </a:t>
            </a:r>
            <a:r>
              <a:rPr lang="es-ES" sz="1100" b="1" dirty="0" smtClean="0">
                <a:solidFill>
                  <a:schemeClr val="bg1"/>
                </a:solidFill>
              </a:rPr>
              <a:t>31 </a:t>
            </a:r>
            <a:r>
              <a:rPr lang="es-ES" sz="1100" b="1" dirty="0">
                <a:solidFill>
                  <a:schemeClr val="bg1"/>
                </a:solidFill>
              </a:rPr>
              <a:t>(e = </a:t>
            </a:r>
            <a:r>
              <a:rPr lang="es-ES" sz="1100" b="1" dirty="0" smtClean="0">
                <a:solidFill>
                  <a:schemeClr val="bg1"/>
                </a:solidFill>
              </a:rPr>
              <a:t>0.0022)                </a:t>
            </a:r>
            <a:r>
              <a:rPr lang="es-ES" sz="1100" b="1" dirty="0" err="1" smtClean="0">
                <a:solidFill>
                  <a:schemeClr val="bg1"/>
                </a:solidFill>
              </a:rPr>
              <a:t>Atrib</a:t>
            </a:r>
            <a:r>
              <a:rPr lang="es-ES" sz="1100" b="1" dirty="0">
                <a:solidFill>
                  <a:schemeClr val="bg1"/>
                </a:solidFill>
              </a:rPr>
              <a:t>. </a:t>
            </a:r>
            <a:r>
              <a:rPr lang="es-ES" sz="1100" b="1" dirty="0" smtClean="0">
                <a:solidFill>
                  <a:schemeClr val="bg1"/>
                </a:solidFill>
              </a:rPr>
              <a:t>32 </a:t>
            </a:r>
            <a:r>
              <a:rPr lang="es-ES" sz="1100" b="1" dirty="0">
                <a:solidFill>
                  <a:schemeClr val="bg1"/>
                </a:solidFill>
              </a:rPr>
              <a:t>(e = 0.0062)</a:t>
            </a:r>
            <a:endParaRPr lang="ca-ES" sz="1100" b="1" dirty="0">
              <a:solidFill>
                <a:schemeClr val="bg1"/>
              </a:solidFill>
            </a:endParaRPr>
          </a:p>
        </p:txBody>
      </p:sp>
      <p:pic>
        <p:nvPicPr>
          <p:cNvPr id="9" name="Imagen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801502"/>
            <a:ext cx="2016224" cy="1529423"/>
          </a:xfrm>
          <a:prstGeom prst="rect">
            <a:avLst/>
          </a:prstGeom>
        </p:spPr>
      </p:pic>
      <p:pic>
        <p:nvPicPr>
          <p:cNvPr id="10" name="Imagen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801502"/>
            <a:ext cx="2016224" cy="1529423"/>
          </a:xfrm>
          <a:prstGeom prst="rect">
            <a:avLst/>
          </a:prstGeom>
        </p:spPr>
      </p:pic>
      <p:pic>
        <p:nvPicPr>
          <p:cNvPr id="11" name="Imagen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801502"/>
            <a:ext cx="2016224" cy="1529423"/>
          </a:xfrm>
          <a:prstGeom prst="rect">
            <a:avLst/>
          </a:prstGeom>
        </p:spPr>
      </p:pic>
      <p:pic>
        <p:nvPicPr>
          <p:cNvPr id="12" name="Imagen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01502"/>
            <a:ext cx="2016224" cy="152942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946647" y="5412488"/>
            <a:ext cx="77772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err="1" smtClean="0">
                <a:solidFill>
                  <a:schemeClr val="bg1"/>
                </a:solidFill>
              </a:rPr>
              <a:t>Atrib</a:t>
            </a:r>
            <a:r>
              <a:rPr lang="es-ES" sz="1100" b="1" dirty="0" smtClean="0">
                <a:solidFill>
                  <a:schemeClr val="bg1"/>
                </a:solidFill>
              </a:rPr>
              <a:t>. 15 (e </a:t>
            </a:r>
            <a:r>
              <a:rPr lang="es-ES" sz="1100" b="1" dirty="0">
                <a:solidFill>
                  <a:schemeClr val="bg1"/>
                </a:solidFill>
              </a:rPr>
              <a:t>= 0.00064)</a:t>
            </a:r>
            <a:r>
              <a:rPr lang="es-ES" sz="1100" b="1" dirty="0" smtClean="0">
                <a:solidFill>
                  <a:schemeClr val="bg1"/>
                </a:solidFill>
              </a:rPr>
              <a:t>	       </a:t>
            </a:r>
            <a:r>
              <a:rPr lang="es-ES" sz="1100" b="1" dirty="0" err="1" smtClean="0">
                <a:solidFill>
                  <a:schemeClr val="bg1"/>
                </a:solidFill>
              </a:rPr>
              <a:t>Atrib</a:t>
            </a:r>
            <a:r>
              <a:rPr lang="es-ES" sz="1100" b="1" dirty="0">
                <a:solidFill>
                  <a:schemeClr val="bg1"/>
                </a:solidFill>
              </a:rPr>
              <a:t>. </a:t>
            </a:r>
            <a:r>
              <a:rPr lang="es-ES" sz="1100" b="1" dirty="0" smtClean="0">
                <a:solidFill>
                  <a:schemeClr val="bg1"/>
                </a:solidFill>
              </a:rPr>
              <a:t>22 </a:t>
            </a:r>
            <a:r>
              <a:rPr lang="es-ES" sz="1100" b="1" dirty="0">
                <a:solidFill>
                  <a:schemeClr val="bg1"/>
                </a:solidFill>
              </a:rPr>
              <a:t>(e = 0.00104)</a:t>
            </a:r>
            <a:r>
              <a:rPr lang="es-ES" sz="1100" b="1" dirty="0" smtClean="0">
                <a:solidFill>
                  <a:schemeClr val="bg1"/>
                </a:solidFill>
              </a:rPr>
              <a:t>	             </a:t>
            </a:r>
            <a:r>
              <a:rPr lang="es-ES" sz="1100" b="1" dirty="0" err="1" smtClean="0">
                <a:solidFill>
                  <a:schemeClr val="bg1"/>
                </a:solidFill>
              </a:rPr>
              <a:t>Atrib</a:t>
            </a:r>
            <a:r>
              <a:rPr lang="es-ES" sz="1100" b="1" dirty="0">
                <a:solidFill>
                  <a:schemeClr val="bg1"/>
                </a:solidFill>
              </a:rPr>
              <a:t>. </a:t>
            </a:r>
            <a:r>
              <a:rPr lang="es-ES" sz="1100" b="1" dirty="0" smtClean="0">
                <a:solidFill>
                  <a:schemeClr val="bg1"/>
                </a:solidFill>
              </a:rPr>
              <a:t>31 </a:t>
            </a:r>
            <a:r>
              <a:rPr lang="es-ES" sz="1100" b="1" dirty="0">
                <a:solidFill>
                  <a:schemeClr val="bg1"/>
                </a:solidFill>
              </a:rPr>
              <a:t>(e = 0.00072)      </a:t>
            </a:r>
            <a:r>
              <a:rPr lang="es-ES" sz="1100" b="1" dirty="0" smtClean="0">
                <a:solidFill>
                  <a:schemeClr val="bg1"/>
                </a:solidFill>
              </a:rPr>
              <a:t>         </a:t>
            </a:r>
            <a:r>
              <a:rPr lang="es-ES" sz="1100" b="1" dirty="0" err="1" smtClean="0">
                <a:solidFill>
                  <a:schemeClr val="bg1"/>
                </a:solidFill>
              </a:rPr>
              <a:t>Atrib</a:t>
            </a:r>
            <a:r>
              <a:rPr lang="es-ES" sz="1100" b="1" dirty="0">
                <a:solidFill>
                  <a:schemeClr val="bg1"/>
                </a:solidFill>
              </a:rPr>
              <a:t>. </a:t>
            </a:r>
            <a:r>
              <a:rPr lang="es-ES" sz="1100" b="1" dirty="0" smtClean="0">
                <a:solidFill>
                  <a:schemeClr val="bg1"/>
                </a:solidFill>
              </a:rPr>
              <a:t>32 </a:t>
            </a:r>
            <a:r>
              <a:rPr lang="es-ES" sz="1100" b="1" dirty="0">
                <a:solidFill>
                  <a:schemeClr val="bg1"/>
                </a:solidFill>
              </a:rPr>
              <a:t>(e = 0.00104)</a:t>
            </a:r>
            <a:endParaRPr lang="ca-E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40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577" y="260648"/>
            <a:ext cx="8280846" cy="508000"/>
          </a:xfrm>
        </p:spPr>
        <p:txBody>
          <a:bodyPr/>
          <a:lstStyle/>
          <a:p>
            <a:r>
              <a:rPr lang="es-ES" dirty="0"/>
              <a:t>Conclusiones sobre los resultados </a:t>
            </a:r>
            <a:r>
              <a:rPr lang="es-ES" dirty="0" smtClean="0"/>
              <a:t>obtenidos</a:t>
            </a:r>
            <a:endParaRPr lang="ca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552575"/>
            <a:ext cx="66675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66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332656"/>
            <a:ext cx="7200900" cy="649288"/>
          </a:xfrm>
        </p:spPr>
        <p:txBody>
          <a:bodyPr/>
          <a:lstStyle/>
          <a:p>
            <a:r>
              <a:rPr lang="es-ES" sz="2400" b="1" dirty="0" smtClean="0">
                <a:latin typeface="Tahoma" charset="0"/>
              </a:rPr>
              <a:t>Introducción a nuestra base de datos</a:t>
            </a:r>
            <a:endParaRPr lang="es-ES" sz="2400" b="1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60999" y="1196752"/>
            <a:ext cx="6769100" cy="46434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s-ES" sz="2000" dirty="0"/>
              <a:t>Nuestra base de datos recoge estadísticas sobre la llegada de turistas extranjeros a la India, divididos en trimestres, y referentes a los años 2005 a 2016.</a:t>
            </a:r>
          </a:p>
          <a:p>
            <a:pPr>
              <a:lnSpc>
                <a:spcPct val="80000"/>
              </a:lnSpc>
            </a:pPr>
            <a:r>
              <a:rPr lang="es-ES" sz="2000" dirty="0"/>
              <a:t>Contiene 42 atributos que guardan el producto interior bruto en diferentes sectores económicos del país.</a:t>
            </a:r>
          </a:p>
          <a:p>
            <a:pPr>
              <a:lnSpc>
                <a:spcPct val="80000"/>
              </a:lnSpc>
            </a:pPr>
            <a:r>
              <a:rPr lang="es-ES" sz="2000" dirty="0"/>
              <a:t>La India ha sufrido un importante crecimiento económico y del sector turístico en los últimos años, por lo tanto, es una base de datos de interés a analizar.</a:t>
            </a:r>
            <a:endParaRPr lang="uk-UA" sz="2000" dirty="0"/>
          </a:p>
        </p:txBody>
      </p:sp>
      <p:pic>
        <p:nvPicPr>
          <p:cNvPr id="1026" name="Picture 2" descr="India: un país en ascenso, pese a su política﻿ | Internacional | Portafolio">
            <a:extLst>
              <a:ext uri="{FF2B5EF4-FFF2-40B4-BE49-F238E27FC236}">
                <a16:creationId xmlns:a16="http://schemas.microsoft.com/office/drawing/2014/main" xmlns="" id="{9164DF91-6D7C-4856-B5FA-551BE83D1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87" y="3717032"/>
            <a:ext cx="3744416" cy="272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urismo na Índia para mulheres que viajam sozinhas - Catraca Livre">
            <a:extLst>
              <a:ext uri="{FF2B5EF4-FFF2-40B4-BE49-F238E27FC236}">
                <a16:creationId xmlns:a16="http://schemas.microsoft.com/office/drawing/2014/main" xmlns="" id="{9C49B590-3788-4A1A-A393-FB66D431F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07420"/>
            <a:ext cx="3744416" cy="274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8434CF1-5DF4-4E4A-9A25-1DB69ED8F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322" y="260648"/>
            <a:ext cx="7129462" cy="508000"/>
          </a:xfrm>
        </p:spPr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Organización de los atributos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AC4F3D4-F55C-40AB-9AAF-0DD7336B9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322" y="1052736"/>
            <a:ext cx="7705600" cy="5327650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atributos </a:t>
            </a:r>
            <a:r>
              <a:rPr lang="es-ES" sz="2000" dirty="0" smtClean="0"/>
              <a:t>están </a:t>
            </a:r>
            <a:r>
              <a:rPr lang="es-ES" sz="2000" dirty="0"/>
              <a:t>organizados de la siguiente forma: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000" dirty="0"/>
              <a:t>Precios actuales, ajustados estacionalmente. (CQRSA)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000" dirty="0"/>
              <a:t>Precios actuales sin ajustar. (CQR)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000" dirty="0"/>
              <a:t>Precios constantes, ajustados estacionalmente. (</a:t>
            </a:r>
            <a:r>
              <a:rPr lang="es-ES" sz="2000" b="0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VNBQRSA</a:t>
            </a:r>
            <a:r>
              <a:rPr lang="es-ES" sz="1400" b="0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s-ES" sz="2000" dirty="0"/>
          </a:p>
          <a:p>
            <a:pPr marL="514350" indent="-514350">
              <a:buFont typeface="+mj-lt"/>
              <a:buAutoNum type="arabicPeriod"/>
            </a:pPr>
            <a:r>
              <a:rPr lang="es-ES" sz="2000" dirty="0"/>
              <a:t>Precios constantes sin ajustar. (VNBQR)</a:t>
            </a:r>
          </a:p>
          <a:p>
            <a:pPr marL="514350" indent="-514350">
              <a:buFont typeface="+mj-lt"/>
              <a:buAutoNum type="arabicPeriod"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En cada grupo de variables existen 10 sectores económicos del país. Ejemplo: agricultura, </a:t>
            </a:r>
            <a:r>
              <a:rPr lang="es-ES" sz="2000" dirty="0" err="1"/>
              <a:t>hosteleria</a:t>
            </a:r>
            <a:r>
              <a:rPr lang="es-ES" sz="2000" dirty="0"/>
              <a:t>, industria pesquera, </a:t>
            </a:r>
            <a:r>
              <a:rPr lang="es-ES" sz="2000" dirty="0" err="1"/>
              <a:t>etc</a:t>
            </a:r>
            <a:r>
              <a:rPr lang="es-ES" sz="2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1A2EBB97-1086-44F4-85FC-C171FE31E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22" y="4149080"/>
            <a:ext cx="3649678" cy="236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rrency update today: Indian Rupee against foreign currency on 02 July,  2021">
            <a:extLst>
              <a:ext uri="{FF2B5EF4-FFF2-40B4-BE49-F238E27FC236}">
                <a16:creationId xmlns:a16="http://schemas.microsoft.com/office/drawing/2014/main" xmlns="" id="{70136625-EF91-45BC-BB16-9D34555B4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58" y="4168064"/>
            <a:ext cx="3914547" cy="234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606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96CCC343-CDE8-4ABF-A196-7ADC16B08FF4}"/>
              </a:ext>
            </a:extLst>
          </p:cNvPr>
          <p:cNvSpPr txBox="1"/>
          <p:nvPr/>
        </p:nvSpPr>
        <p:spPr>
          <a:xfrm>
            <a:off x="1691680" y="4789805"/>
            <a:ext cx="51360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Ejemplo de tendencia creciente de la economía India.</a:t>
            </a:r>
          </a:p>
          <a:p>
            <a:r>
              <a:rPr lang="es-ES" sz="2000" dirty="0"/>
              <a:t>El ejemplo corresponde al producto interior bruto en el primer trimestre.</a:t>
            </a:r>
          </a:p>
          <a:p>
            <a:r>
              <a:rPr lang="es-ES" sz="2000" dirty="0"/>
              <a:t>*Valores en millones de rupias indias</a:t>
            </a:r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xmlns="" id="{7F86E200-ECC3-43B9-99A0-0FF41CBDB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8707064"/>
              </p:ext>
            </p:extLst>
          </p:nvPr>
        </p:nvGraphicFramePr>
        <p:xfrm>
          <a:off x="1403648" y="44783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87775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F862CD0-052D-4C61-B3CF-D60AE159E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458" y="223614"/>
            <a:ext cx="7129462" cy="508000"/>
          </a:xfrm>
        </p:spPr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de los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17FA3CDF-541F-4FF2-83C5-1F3B4691B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458" y="1052736"/>
            <a:ext cx="7488237" cy="5327650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Metricas</a:t>
            </a:r>
            <a:r>
              <a:rPr lang="es-ES" dirty="0"/>
              <a:t> y graficas interesantes para analizar los diferentes atributos y encontrar sus relaciones:</a:t>
            </a:r>
          </a:p>
          <a:p>
            <a:r>
              <a:rPr lang="es-ES" dirty="0"/>
              <a:t>Media, desviación típica, correlación…</a:t>
            </a:r>
          </a:p>
          <a:p>
            <a:r>
              <a:rPr lang="es-ES" dirty="0"/>
              <a:t>Histogramas, gráficos de dispersión, mapas de calor…</a:t>
            </a:r>
          </a:p>
        </p:txBody>
      </p:sp>
      <p:pic>
        <p:nvPicPr>
          <p:cNvPr id="3074" name="Picture 2" descr="Ejemplo de un histograma. La línea representa la probabilidad de... |  Download Scientific Diagram">
            <a:extLst>
              <a:ext uri="{FF2B5EF4-FFF2-40B4-BE49-F238E27FC236}">
                <a16:creationId xmlns:a16="http://schemas.microsoft.com/office/drawing/2014/main" xmlns="" id="{3748D6E8-FC09-441F-A290-E53F63BE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149080"/>
            <a:ext cx="3083446" cy="234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álisis de mapa de calor y coeficiente de correlación - programador clic">
            <a:extLst>
              <a:ext uri="{FF2B5EF4-FFF2-40B4-BE49-F238E27FC236}">
                <a16:creationId xmlns:a16="http://schemas.microsoft.com/office/drawing/2014/main" xmlns="" id="{4702D16D-15F8-49CB-A3F1-EABE6C8BE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416" y="4149080"/>
            <a:ext cx="3313509" cy="234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786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72E41A8-BA68-42C1-AC7B-01FB485C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Normalidad en la distribución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74AF8E7-8894-40FD-BD29-C98A516BD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/>
              <a:t>La regresión lineal asume que los datos siguen una distribución normal. Importante asegurarse de ello.</a:t>
            </a:r>
          </a:p>
          <a:p>
            <a:r>
              <a:rPr lang="es-ES" sz="2400" dirty="0"/>
              <a:t>Los test de normalidad nos ayudan a descartar los atributos que no siguen una distribución normal. Nosotros hemos implementado el </a:t>
            </a:r>
            <a:r>
              <a:rPr lang="es-ES" sz="2400" b="1" u="sng" dirty="0"/>
              <a:t>test de </a:t>
            </a:r>
            <a:r>
              <a:rPr lang="es-ES" sz="2400" b="1" u="sng" dirty="0" err="1"/>
              <a:t>shapiro</a:t>
            </a:r>
            <a:r>
              <a:rPr lang="es-ES" sz="2400" dirty="0"/>
              <a:t>.</a:t>
            </a:r>
          </a:p>
        </p:txBody>
      </p:sp>
      <p:pic>
        <p:nvPicPr>
          <p:cNvPr id="4098" name="Picture 2" descr="Test de Shapiro–Wilk - Wikipedia, la enciclopedia libre">
            <a:extLst>
              <a:ext uri="{FF2B5EF4-FFF2-40B4-BE49-F238E27FC236}">
                <a16:creationId xmlns:a16="http://schemas.microsoft.com/office/drawing/2014/main" xmlns="" id="{53C930AD-0207-4B39-A277-D4394FDD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341125"/>
            <a:ext cx="2392801" cy="167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Pubs - PRUEBA DE SHAPIRO-WILK">
            <a:extLst>
              <a:ext uri="{FF2B5EF4-FFF2-40B4-BE49-F238E27FC236}">
                <a16:creationId xmlns:a16="http://schemas.microsoft.com/office/drawing/2014/main" xmlns="" id="{2374F236-9987-481D-88B9-EEAF464C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904022"/>
            <a:ext cx="3568832" cy="25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943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xmlns="" id="{DB1FC87C-F982-45C5-9444-BF415FAF2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429427"/>
              </p:ext>
            </p:extLst>
          </p:nvPr>
        </p:nvGraphicFramePr>
        <p:xfrm>
          <a:off x="251520" y="980728"/>
          <a:ext cx="8640960" cy="5688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xmlns="" val="2643606273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3718032019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887224203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402099409"/>
                    </a:ext>
                  </a:extLst>
                </a:gridCol>
              </a:tblGrid>
              <a:tr h="517148"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CQRSA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CQR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VNBQRSA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VNBQR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80320546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0.0818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9680575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0.1166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0.1166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2199766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101965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0.1875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0.22145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65122133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0.0293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0.1822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0.1878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334475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86241002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0.0858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96192836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0.0762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0.1637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1126747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0.0248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46414883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0.0511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0.1849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50269580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5031D5EF-2C9B-4420-A612-BA82DB08837E}"/>
              </a:ext>
            </a:extLst>
          </p:cNvPr>
          <p:cNvSpPr txBox="1"/>
          <p:nvPr/>
        </p:nvSpPr>
        <p:spPr>
          <a:xfrm>
            <a:off x="251520" y="188640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Rechazamos hipótesis de distribución normal cuando p-</a:t>
            </a:r>
            <a:r>
              <a:rPr lang="es-ES" dirty="0" err="1">
                <a:solidFill>
                  <a:schemeClr val="bg1"/>
                </a:solidFill>
              </a:rPr>
              <a:t>value</a:t>
            </a:r>
            <a:r>
              <a:rPr lang="es-ES" dirty="0">
                <a:solidFill>
                  <a:schemeClr val="bg1"/>
                </a:solidFill>
              </a:rPr>
              <a:t> &lt; 0.05 o 5%</a:t>
            </a:r>
          </a:p>
        </p:txBody>
      </p:sp>
    </p:spTree>
    <p:extLst>
      <p:ext uri="{BB962C8B-B14F-4D97-AF65-F5344CB8AC3E}">
        <p14:creationId xmlns:p14="http://schemas.microsoft.com/office/powerpoint/2010/main" val="338399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6E53C4B-D0B7-4F24-B572-DED4ADFC6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00" y="223614"/>
            <a:ext cx="7129462" cy="508000"/>
          </a:xfrm>
        </p:spPr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Histogramas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CC21B74-B36A-4E93-B323-E097AE5B5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113" y="1052736"/>
            <a:ext cx="7488237" cy="5327650"/>
          </a:xfrm>
        </p:spPr>
        <p:txBody>
          <a:bodyPr/>
          <a:lstStyle/>
          <a:p>
            <a:pPr marL="0" indent="0">
              <a:buNone/>
            </a:pPr>
            <a:r>
              <a:rPr lang="es-ES" sz="2400" dirty="0"/>
              <a:t>Nos interesa quedarnos con los atributos cuyos histogramas reflejen una campana de Gauss.</a:t>
            </a:r>
          </a:p>
        </p:txBody>
      </p:sp>
      <p:pic>
        <p:nvPicPr>
          <p:cNvPr id="5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xmlns="" id="{F012C48F-8DDB-4B45-8E03-F8938E515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41" y="1952836"/>
            <a:ext cx="2376263" cy="1584176"/>
          </a:xfrm>
          <a:prstGeom prst="rect">
            <a:avLst/>
          </a:prstGeom>
        </p:spPr>
      </p:pic>
      <p:pic>
        <p:nvPicPr>
          <p:cNvPr id="7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xmlns="" id="{06B8B8B8-82BA-4B41-9E9D-2F03250AC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1952836"/>
            <a:ext cx="2376264" cy="1584176"/>
          </a:xfrm>
          <a:prstGeom prst="rect">
            <a:avLst/>
          </a:prstGeom>
        </p:spPr>
      </p:pic>
      <p:pic>
        <p:nvPicPr>
          <p:cNvPr id="9" name="Imagen 8" descr="Gráfico, Histograma&#10;&#10;Descripción generada automáticamente">
            <a:extLst>
              <a:ext uri="{FF2B5EF4-FFF2-40B4-BE49-F238E27FC236}">
                <a16:creationId xmlns:a16="http://schemas.microsoft.com/office/drawing/2014/main" xmlns="" id="{7C223370-73C0-43BC-82BE-A5D3F71E7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96" y="1952836"/>
            <a:ext cx="2376265" cy="158417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F484164B-5D37-4C10-801A-A2146F7A634D}"/>
              </a:ext>
            </a:extLst>
          </p:cNvPr>
          <p:cNvSpPr txBox="1"/>
          <p:nvPr/>
        </p:nvSpPr>
        <p:spPr>
          <a:xfrm>
            <a:off x="849674" y="3645024"/>
            <a:ext cx="7357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Pero, en cambio, no nos interesan los histogramas que reflejan una recta irregular</a:t>
            </a:r>
          </a:p>
        </p:txBody>
      </p:sp>
      <p:pic>
        <p:nvPicPr>
          <p:cNvPr id="12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xmlns="" id="{630EB787-041A-49F0-8A8B-9AA072E36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90" y="4658572"/>
            <a:ext cx="2368109" cy="1578740"/>
          </a:xfrm>
          <a:prstGeom prst="rect">
            <a:avLst/>
          </a:prstGeom>
        </p:spPr>
      </p:pic>
      <p:pic>
        <p:nvPicPr>
          <p:cNvPr id="14" name="Imagen 13" descr="Gráfico, Histograma&#10;&#10;Descripción generada automáticamente">
            <a:extLst>
              <a:ext uri="{FF2B5EF4-FFF2-40B4-BE49-F238E27FC236}">
                <a16:creationId xmlns:a16="http://schemas.microsoft.com/office/drawing/2014/main" xmlns="" id="{14A418A2-F1D2-4603-9DEF-00E8591F6D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4658573"/>
            <a:ext cx="2368109" cy="1578739"/>
          </a:xfrm>
          <a:prstGeom prst="rect">
            <a:avLst/>
          </a:prstGeom>
        </p:spPr>
      </p:pic>
      <p:pic>
        <p:nvPicPr>
          <p:cNvPr id="16" name="Imagen 15" descr="Gráfico, Histograma&#10;&#10;Descripción generada automáticamente">
            <a:extLst>
              <a:ext uri="{FF2B5EF4-FFF2-40B4-BE49-F238E27FC236}">
                <a16:creationId xmlns:a16="http://schemas.microsoft.com/office/drawing/2014/main" xmlns="" id="{BAD8F859-841B-488C-9B6B-8224BD5E37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846" y="4653137"/>
            <a:ext cx="2376263" cy="1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838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4D4D4D"/>
      </a:dk2>
      <a:lt2>
        <a:srgbClr val="777777"/>
      </a:lt2>
      <a:accent1>
        <a:srgbClr val="969696"/>
      </a:accent1>
      <a:accent2>
        <a:srgbClr val="C0C0C0"/>
      </a:accent2>
      <a:accent3>
        <a:srgbClr val="FFFFFF"/>
      </a:accent3>
      <a:accent4>
        <a:srgbClr val="404040"/>
      </a:accent4>
      <a:accent5>
        <a:srgbClr val="C9C9C9"/>
      </a:accent5>
      <a:accent6>
        <a:srgbClr val="AEAEAE"/>
      </a:accent6>
      <a:hlink>
        <a:srgbClr val="CC0000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303030"/>
        </a:lt2>
        <a:accent1>
          <a:srgbClr val="C6714B"/>
        </a:accent1>
        <a:accent2>
          <a:srgbClr val="7FC3C3"/>
        </a:accent2>
        <a:accent3>
          <a:srgbClr val="FFFFFF"/>
        </a:accent3>
        <a:accent4>
          <a:srgbClr val="404040"/>
        </a:accent4>
        <a:accent5>
          <a:srgbClr val="DFBBB1"/>
        </a:accent5>
        <a:accent6>
          <a:srgbClr val="72B0B0"/>
        </a:accent6>
        <a:hlink>
          <a:srgbClr val="5D5D5D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292929"/>
        </a:lt2>
        <a:accent1>
          <a:srgbClr val="4D4D4D"/>
        </a:accent1>
        <a:accent2>
          <a:srgbClr val="5F5F5F"/>
        </a:accent2>
        <a:accent3>
          <a:srgbClr val="FFFFFF"/>
        </a:accent3>
        <a:accent4>
          <a:srgbClr val="404040"/>
        </a:accent4>
        <a:accent5>
          <a:srgbClr val="B2B2B2"/>
        </a:accent5>
        <a:accent6>
          <a:srgbClr val="555555"/>
        </a:accent6>
        <a:hlink>
          <a:srgbClr val="96969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777777"/>
        </a:lt2>
        <a:accent1>
          <a:srgbClr val="969696"/>
        </a:accent1>
        <a:accent2>
          <a:srgbClr val="C0C0C0"/>
        </a:accent2>
        <a:accent3>
          <a:srgbClr val="FFFFFF"/>
        </a:accent3>
        <a:accent4>
          <a:srgbClr val="404040"/>
        </a:accent4>
        <a:accent5>
          <a:srgbClr val="C9C9C9"/>
        </a:accent5>
        <a:accent6>
          <a:srgbClr val="AEAEAE"/>
        </a:accent6>
        <a:hlink>
          <a:srgbClr val="CC00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</TotalTime>
  <Words>1028</Words>
  <Application>Microsoft Office PowerPoint</Application>
  <PresentationFormat>Presentación en pantalla (4:3)</PresentationFormat>
  <Paragraphs>225</Paragraphs>
  <Slides>22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Calibri</vt:lpstr>
      <vt:lpstr>Lucida Console</vt:lpstr>
      <vt:lpstr>Tahoma</vt:lpstr>
      <vt:lpstr>Times New Roman</vt:lpstr>
      <vt:lpstr>template</vt:lpstr>
      <vt:lpstr>Práctica 1: análisis de datos y regresión lineal</vt:lpstr>
      <vt:lpstr>Presentación de PowerPoint</vt:lpstr>
      <vt:lpstr>Introducción a nuestra base de datos</vt:lpstr>
      <vt:lpstr>Organización de los atributos</vt:lpstr>
      <vt:lpstr>Presentación de PowerPoint</vt:lpstr>
      <vt:lpstr>Análisis de los datos</vt:lpstr>
      <vt:lpstr>Normalidad en la distribución</vt:lpstr>
      <vt:lpstr>Presentación de PowerPoint</vt:lpstr>
      <vt:lpstr>Histogramas</vt:lpstr>
      <vt:lpstr>Mapas de calor</vt:lpstr>
      <vt:lpstr>Gráficos de dispersión</vt:lpstr>
      <vt:lpstr>Desviación típica o estándar</vt:lpstr>
      <vt:lpstr>Regresión Lineal</vt:lpstr>
      <vt:lpstr>Importante:</vt:lpstr>
      <vt:lpstr>Presentación de PowerPoint</vt:lpstr>
      <vt:lpstr>Errores cuadráticos medios</vt:lpstr>
      <vt:lpstr>Entonces… ¿Cuales son los mejores atributos?</vt:lpstr>
      <vt:lpstr>Descenso de gradiente</vt:lpstr>
      <vt:lpstr>Prueba en un cuatrimestre</vt:lpstr>
      <vt:lpstr>Prueba en un cuatrimestre</vt:lpstr>
      <vt:lpstr>Prueba en un cuatrimestre</vt:lpstr>
      <vt:lpstr>Conclusiones sobre los resultados obtenidos</vt:lpstr>
    </vt:vector>
  </TitlesOfParts>
  <Company>-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Usuario de Windows</cp:lastModifiedBy>
  <cp:revision>125</cp:revision>
  <dcterms:created xsi:type="dcterms:W3CDTF">2006-06-13T13:38:55Z</dcterms:created>
  <dcterms:modified xsi:type="dcterms:W3CDTF">2021-10-27T15:21:58Z</dcterms:modified>
</cp:coreProperties>
</file>